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4" r:id="rId5"/>
    <p:sldId id="269" r:id="rId6"/>
    <p:sldId id="297" r:id="rId7"/>
    <p:sldId id="298" r:id="rId8"/>
    <p:sldId id="271" r:id="rId9"/>
    <p:sldId id="274" r:id="rId10"/>
    <p:sldId id="306" r:id="rId11"/>
    <p:sldId id="276" r:id="rId12"/>
    <p:sldId id="307" r:id="rId13"/>
    <p:sldId id="309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cells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Fuel Cells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83574"/>
            <a:ext cx="5486400" cy="35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u="sng" dirty="0" smtClean="0"/>
              <a:t>Alkaline fuel cell- </a:t>
            </a:r>
            <a:r>
              <a:rPr lang="en-AU" sz="2800" dirty="0" smtClean="0"/>
              <a:t>basic electrolyte  </a:t>
            </a:r>
            <a:endParaRPr lang="en-AU" sz="2800" dirty="0"/>
          </a:p>
        </p:txBody>
      </p:sp>
      <p:sp>
        <p:nvSpPr>
          <p:cNvPr id="4" name="AutoShape 2" descr="http://nptel.ac.in/courses/103102015/introduction%20and%20overview%20of%20fuel%20cell/images/eq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38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http://www.docbrown.info/page03/3_51energy/fuelcell4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775870"/>
            <a:ext cx="3623409" cy="39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47" y="266700"/>
            <a:ext cx="8229600" cy="1143000"/>
          </a:xfrm>
        </p:spPr>
        <p:txBody>
          <a:bodyPr/>
          <a:lstStyle/>
          <a:p>
            <a:r>
              <a:rPr lang="en-AU" dirty="0" smtClean="0"/>
              <a:t>Carbonate Fuel cell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950" y="2286000"/>
            <a:ext cx="2990850" cy="330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47" y="2481262"/>
            <a:ext cx="5372100" cy="291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Molten carbonate is used as an electrolyte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73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Solid Oxide Fuel cells 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3886200" cy="439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43200"/>
            <a:ext cx="4495800" cy="1397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524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Electrolyte- solid </a:t>
            </a:r>
            <a:r>
              <a:rPr lang="en-AU" dirty="0"/>
              <a:t>oxide or </a:t>
            </a:r>
            <a:r>
              <a:rPr lang="en-AU" dirty="0" smtClean="0"/>
              <a:t>ceramic electrolyte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64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52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C00000"/>
                </a:solidFill>
              </a:rPr>
              <a:t>FUEL CELL- Summary </a:t>
            </a:r>
            <a:endParaRPr lang="en-AU" sz="2800" b="1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97" y="4010000"/>
            <a:ext cx="361650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7771019" cy="9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7" y="771525"/>
            <a:ext cx="50768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Types of galvanic cells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Primary cells</a:t>
            </a:r>
          </a:p>
          <a:p>
            <a:r>
              <a:rPr lang="en-US" sz="5400" dirty="0" smtClean="0"/>
              <a:t>Secondary cells</a:t>
            </a:r>
          </a:p>
          <a:p>
            <a:r>
              <a:rPr lang="en-US" sz="5400" dirty="0" smtClean="0"/>
              <a:t>Fuel cells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cells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Simplest, inexpensive, non rechargeable cell.</a:t>
            </a:r>
          </a:p>
          <a:p>
            <a:r>
              <a:rPr lang="en-US" dirty="0" smtClean="0"/>
              <a:t>Produces max voltage of 1.5 V.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dry cells, alkaline cells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814887"/>
            <a:ext cx="95250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91000"/>
            <a:ext cx="1857375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353" y="2625327"/>
            <a:ext cx="2825593" cy="247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Alkaline Cell Battery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88" y="1905000"/>
            <a:ext cx="3045835" cy="291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5634089" cy="27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Secondary Cell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516563"/>
          </a:xfrm>
        </p:spPr>
        <p:txBody>
          <a:bodyPr/>
          <a:lstStyle/>
          <a:p>
            <a:r>
              <a:rPr lang="en-US" dirty="0" smtClean="0"/>
              <a:t>Rechargeable</a:t>
            </a:r>
          </a:p>
          <a:p>
            <a:r>
              <a:rPr lang="en-US" dirty="0" smtClean="0"/>
              <a:t>The DC voltage forces currents through the cell, in an opposite direction.</a:t>
            </a:r>
          </a:p>
          <a:p>
            <a:r>
              <a:rPr lang="en-US" dirty="0" smtClean="0"/>
              <a:t>Car </a:t>
            </a:r>
            <a:r>
              <a:rPr lang="en-US" dirty="0" smtClean="0"/>
              <a:t>batteries, lithium-ions cells, Nickle metal hydride cells, accumulators.</a:t>
            </a:r>
          </a:p>
          <a:p>
            <a:r>
              <a:rPr lang="en-US" dirty="0" smtClean="0"/>
              <a:t>When it discharged- acts as a galvanic cell, converting chemical energy into electrical.</a:t>
            </a:r>
            <a:endParaRPr lang="en-US" dirty="0" smtClean="0"/>
          </a:p>
          <a:p>
            <a:r>
              <a:rPr lang="en-US" dirty="0"/>
              <a:t>When it </a:t>
            </a:r>
            <a:r>
              <a:rPr lang="en-US" dirty="0" smtClean="0"/>
              <a:t>recharged- </a:t>
            </a:r>
            <a:r>
              <a:rPr lang="en-US" dirty="0"/>
              <a:t>acts as </a:t>
            </a:r>
            <a:r>
              <a:rPr lang="en-US" dirty="0" smtClean="0"/>
              <a:t>an electrolytic </a:t>
            </a:r>
            <a:r>
              <a:rPr lang="en-US" dirty="0"/>
              <a:t>cell, converting </a:t>
            </a:r>
            <a:r>
              <a:rPr lang="en-US" dirty="0" smtClean="0"/>
              <a:t>electrical </a:t>
            </a:r>
            <a:r>
              <a:rPr lang="en-US" dirty="0"/>
              <a:t>energy into </a:t>
            </a:r>
            <a:r>
              <a:rPr lang="en-US" dirty="0" smtClean="0"/>
              <a:t>chemical.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Lead acid Cell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10200"/>
          </a:xfrm>
        </p:spPr>
        <p:txBody>
          <a:bodyPr>
            <a:normAutofit/>
          </a:bodyPr>
          <a:lstStyle/>
          <a:p>
            <a:r>
              <a:rPr lang="en-AU" dirty="0"/>
              <a:t>Lead acid battery is a secondary battery. The chemical reactions </a:t>
            </a:r>
            <a:r>
              <a:rPr lang="en-AU" dirty="0" smtClean="0"/>
              <a:t>taking place in </a:t>
            </a:r>
            <a:r>
              <a:rPr lang="en-AU" dirty="0"/>
              <a:t>secondary cells are reversible.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chemical process of obtaining current from a secondary battery, that is, </a:t>
            </a:r>
            <a:r>
              <a:rPr lang="en-AU" u="sng" dirty="0"/>
              <a:t>the forward reaction, is called </a:t>
            </a:r>
            <a:r>
              <a:rPr lang="en-AU" b="1" u="sng" dirty="0"/>
              <a:t>discharge</a:t>
            </a:r>
            <a:r>
              <a:rPr lang="en-AU" u="sng" dirty="0"/>
              <a:t>. </a:t>
            </a:r>
            <a:r>
              <a:rPr lang="en-AU" dirty="0"/>
              <a:t>The process of </a:t>
            </a:r>
            <a:r>
              <a:rPr lang="en-AU" u="sng" dirty="0"/>
              <a:t>reproducing active materials is called </a:t>
            </a:r>
            <a:r>
              <a:rPr lang="en-AU" b="1" u="sng" dirty="0" smtClean="0"/>
              <a:t>Recharging</a:t>
            </a:r>
            <a:r>
              <a:rPr lang="en-AU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2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Lead acid accumulator Structure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>
                <a:solidFill>
                  <a:srgbClr val="FF0000"/>
                </a:solidFill>
              </a:rPr>
              <a:t>Electrodes-</a:t>
            </a:r>
          </a:p>
          <a:p>
            <a:r>
              <a:rPr lang="en-AU" dirty="0" smtClean="0"/>
              <a:t>Anode- </a:t>
            </a:r>
            <a:r>
              <a:rPr lang="en-AU" b="1" dirty="0" smtClean="0"/>
              <a:t>Spongy lead- </a:t>
            </a:r>
            <a:r>
              <a:rPr lang="en-AU" dirty="0" smtClean="0"/>
              <a:t>large surface area</a:t>
            </a:r>
          </a:p>
          <a:p>
            <a:r>
              <a:rPr lang="en-AU" dirty="0" smtClean="0"/>
              <a:t>Cathode- </a:t>
            </a:r>
            <a:r>
              <a:rPr lang="en-AU" b="1" dirty="0" smtClean="0"/>
              <a:t>lead(IV) oxide PbO</a:t>
            </a:r>
            <a:r>
              <a:rPr lang="en-AU" b="1" baseline="-25000" dirty="0" smtClean="0"/>
              <a:t>2</a:t>
            </a:r>
            <a:r>
              <a:rPr lang="en-AU" b="1" dirty="0" smtClean="0"/>
              <a:t> </a:t>
            </a:r>
            <a:r>
              <a:rPr lang="en-AU" dirty="0" smtClean="0"/>
              <a:t>powdered on a metal grid.</a:t>
            </a:r>
          </a:p>
          <a:p>
            <a:pPr marL="0" indent="0">
              <a:buNone/>
            </a:pPr>
            <a:r>
              <a:rPr lang="en-AU" b="1" dirty="0" smtClean="0">
                <a:solidFill>
                  <a:srgbClr val="FF0000"/>
                </a:solidFill>
              </a:rPr>
              <a:t>Electrolyte</a:t>
            </a:r>
            <a:r>
              <a:rPr lang="en-AU" dirty="0" smtClean="0"/>
              <a:t>- </a:t>
            </a:r>
            <a:r>
              <a:rPr lang="en-AU" dirty="0" err="1" smtClean="0"/>
              <a:t>Conc</a:t>
            </a:r>
            <a:r>
              <a:rPr lang="en-AU" dirty="0" smtClean="0"/>
              <a:t> H</a:t>
            </a:r>
            <a:r>
              <a:rPr lang="en-AU" baseline="-25000" dirty="0" smtClean="0"/>
              <a:t>2</a:t>
            </a:r>
            <a:r>
              <a:rPr lang="en-AU" dirty="0" smtClean="0"/>
              <a:t>SO</a:t>
            </a:r>
            <a:r>
              <a:rPr lang="en-AU" baseline="-25000" dirty="0" smtClean="0"/>
              <a:t>4</a:t>
            </a:r>
            <a:r>
              <a:rPr lang="en-AU" dirty="0" smtClean="0"/>
              <a:t> (4.5M)</a:t>
            </a:r>
            <a:endParaRPr lang="en-AU" dirty="0"/>
          </a:p>
        </p:txBody>
      </p:sp>
      <p:pic>
        <p:nvPicPr>
          <p:cNvPr id="1026" name="Picture 2" descr="Image result for lead acid cell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65" y="1905000"/>
            <a:ext cx="41312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1192"/>
            <a:ext cx="763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LEAD ACID BATTERY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9" y="374357"/>
            <a:ext cx="9070570" cy="524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9" y="5791200"/>
            <a:ext cx="7837989" cy="81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AU" dirty="0" smtClean="0"/>
              <a:t>Fuel cells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 type of galvanic cell</a:t>
            </a:r>
          </a:p>
          <a:p>
            <a:r>
              <a:rPr lang="en-AU" dirty="0" smtClean="0"/>
              <a:t>A </a:t>
            </a:r>
            <a:r>
              <a:rPr lang="en-AU" dirty="0"/>
              <a:t>fuel cell produces electricity through a chemical reaction, but without combustion. It converts hydrogen </a:t>
            </a:r>
            <a:r>
              <a:rPr lang="en-AU" dirty="0" smtClean="0"/>
              <a:t>and </a:t>
            </a:r>
            <a:r>
              <a:rPr lang="en-AU" dirty="0"/>
              <a:t>oxygen into water, and in the process also creates electricity. It’s an electro-chemical energy conversion device that produces electricity, water, and heat</a:t>
            </a:r>
            <a:r>
              <a:rPr lang="en-AU" dirty="0" smtClean="0"/>
              <a:t>.</a:t>
            </a:r>
          </a:p>
          <a:p>
            <a:r>
              <a:rPr lang="en-AU" dirty="0" smtClean="0"/>
              <a:t>Electrodes consists of porous platinum or graphite</a:t>
            </a:r>
          </a:p>
          <a:p>
            <a:r>
              <a:rPr lang="en-AU" dirty="0" smtClean="0"/>
              <a:t>Electrolytes can be either basic or acidic.</a:t>
            </a:r>
          </a:p>
          <a:p>
            <a:r>
              <a:rPr lang="en-AU" dirty="0" smtClean="0"/>
              <a:t>Reactants are usually gases.</a:t>
            </a:r>
          </a:p>
          <a:p>
            <a:r>
              <a:rPr lang="en-AU" dirty="0" smtClean="0"/>
              <a:t>Supply electricity as reactants are fed into them </a:t>
            </a:r>
          </a:p>
          <a:p>
            <a:endParaRPr lang="en-AU" dirty="0"/>
          </a:p>
        </p:txBody>
      </p:sp>
      <p:pic>
        <p:nvPicPr>
          <p:cNvPr id="3074" name="Picture 2" descr="https://energydesignresources.com/media/18539048/fig1-fuel-cell-assembly_-doe-eere-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400"/>
            <a:ext cx="21223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015BD81F1CE418334B826F405125E" ma:contentTypeVersion="4" ma:contentTypeDescription="Create a new document." ma:contentTypeScope="" ma:versionID="90d16b54f22df62ed4595385155a122c">
  <xsd:schema xmlns:xsd="http://www.w3.org/2001/XMLSchema" xmlns:xs="http://www.w3.org/2001/XMLSchema" xmlns:p="http://schemas.microsoft.com/office/2006/metadata/properties" xmlns:ns2="f4e63610-84e2-4b5b-8144-5f2f53461e8e" targetNamespace="http://schemas.microsoft.com/office/2006/metadata/properties" ma:root="true" ma:fieldsID="4053e063c9b6e5e2b03c09a94a5704f6" ns2:_="">
    <xsd:import namespace="f4e63610-84e2-4b5b-8144-5f2f53461e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63610-84e2-4b5b-8144-5f2f53461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4B24FC-EB58-4502-9742-3F0A39636985}"/>
</file>

<file path=customXml/itemProps2.xml><?xml version="1.0" encoding="utf-8"?>
<ds:datastoreItem xmlns:ds="http://schemas.openxmlformats.org/officeDocument/2006/customXml" ds:itemID="{A44AF22E-F78C-41BB-94E8-D0D1F4E3D1B2}"/>
</file>

<file path=customXml/itemProps3.xml><?xml version="1.0" encoding="utf-8"?>
<ds:datastoreItem xmlns:ds="http://schemas.openxmlformats.org/officeDocument/2006/customXml" ds:itemID="{DE23117D-CBB8-4A58-B49D-287EEAD7445A}"/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280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Types of cells</vt:lpstr>
      <vt:lpstr>Types of galvanic cells</vt:lpstr>
      <vt:lpstr>Primary cells</vt:lpstr>
      <vt:lpstr>Alkaline Cell Battery</vt:lpstr>
      <vt:lpstr>Secondary Cell</vt:lpstr>
      <vt:lpstr>Lead acid Cell</vt:lpstr>
      <vt:lpstr>Lead acid accumulator Structure</vt:lpstr>
      <vt:lpstr>PowerPoint Presentation</vt:lpstr>
      <vt:lpstr>Fuel cells</vt:lpstr>
      <vt:lpstr>Fuel Cells</vt:lpstr>
      <vt:lpstr>Alkaline fuel cell- basic electrolyte  </vt:lpstr>
      <vt:lpstr>Carbonate Fuel cell</vt:lpstr>
      <vt:lpstr>Solid Oxide Fuel cells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cells</dc:title>
  <dc:creator>toshiba</dc:creator>
  <cp:lastModifiedBy>Rahat Rizvi</cp:lastModifiedBy>
  <cp:revision>52</cp:revision>
  <dcterms:created xsi:type="dcterms:W3CDTF">2006-08-16T00:00:00Z</dcterms:created>
  <dcterms:modified xsi:type="dcterms:W3CDTF">2021-04-30T02:06:07Z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0x01010028C015BD81F1CE418334B826F405125E</vt:lpwstr>
  </property>
</Properties>
</file>